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5/9/2020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5/9/2020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5/9/2020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5/9/2020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5/9/2020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5/9/2020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5/9/2020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5/9/2020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5/9/2020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5/9/2020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5/9/2020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5/9/2020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books.org/wiki/Irish/Vocabulary/Professions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4A005A-23B8-4056-9A47-D54F9437A8A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Mé</a:t>
            </a:r>
            <a:r>
              <a:rPr lang="en-US" dirty="0"/>
              <a:t> Fein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DBCD0D-92E2-4F8D-9D0A-7408F56E282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69369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6011D-EADB-49A4-A235-B386DC5F0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Cad </a:t>
            </a:r>
            <a:r>
              <a:rPr lang="en-GB" dirty="0" err="1">
                <a:latin typeface="Comic Sans MS" panose="030F0702030302020204" pitchFamily="66" charset="0"/>
              </a:rPr>
              <a:t>ba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err="1">
                <a:latin typeface="Comic Sans MS" panose="030F0702030302020204" pitchFamily="66" charset="0"/>
              </a:rPr>
              <a:t>mhaith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err="1">
                <a:latin typeface="Comic Sans MS" panose="030F0702030302020204" pitchFamily="66" charset="0"/>
              </a:rPr>
              <a:t>leat</a:t>
            </a:r>
            <a:r>
              <a:rPr lang="en-GB" dirty="0">
                <a:latin typeface="Comic Sans MS" panose="030F0702030302020204" pitchFamily="66" charset="0"/>
              </a:rPr>
              <a:t> a </a:t>
            </a:r>
            <a:r>
              <a:rPr lang="en-GB" dirty="0" err="1">
                <a:latin typeface="Comic Sans MS" panose="030F0702030302020204" pitchFamily="66" charset="0"/>
              </a:rPr>
              <a:t>dhéanamh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err="1">
                <a:latin typeface="Comic Sans MS" panose="030F0702030302020204" pitchFamily="66" charset="0"/>
              </a:rPr>
              <a:t>lá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err="1">
                <a:latin typeface="Comic Sans MS" panose="030F0702030302020204" pitchFamily="66" charset="0"/>
              </a:rPr>
              <a:t>éigin</a:t>
            </a:r>
            <a:r>
              <a:rPr lang="en-GB" dirty="0">
                <a:latin typeface="Comic Sans MS" panose="030F0702030302020204" pitchFamily="66" charset="0"/>
              </a:rPr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8C7A7B-2420-448D-915A-42B77790B7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0851" y="2618340"/>
            <a:ext cx="5757241" cy="3563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0655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3D56B2-7620-492F-8BFD-0FDFC138D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Cad </a:t>
            </a:r>
            <a:r>
              <a:rPr lang="en-GB" dirty="0" err="1">
                <a:latin typeface="Comic Sans MS" panose="030F0702030302020204" pitchFamily="66" charset="0"/>
              </a:rPr>
              <a:t>ba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err="1">
                <a:latin typeface="Comic Sans MS" panose="030F0702030302020204" pitchFamily="66" charset="0"/>
              </a:rPr>
              <a:t>mhaith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err="1">
                <a:latin typeface="Comic Sans MS" panose="030F0702030302020204" pitchFamily="66" charset="0"/>
              </a:rPr>
              <a:t>leat</a:t>
            </a:r>
            <a:r>
              <a:rPr lang="en-GB" dirty="0">
                <a:latin typeface="Comic Sans MS" panose="030F0702030302020204" pitchFamily="66" charset="0"/>
              </a:rPr>
              <a:t> a </a:t>
            </a:r>
            <a:r>
              <a:rPr lang="en-GB" dirty="0" err="1">
                <a:latin typeface="Comic Sans MS" panose="030F0702030302020204" pitchFamily="66" charset="0"/>
              </a:rPr>
              <a:t>dhéanamh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err="1">
                <a:latin typeface="Comic Sans MS" panose="030F0702030302020204" pitchFamily="66" charset="0"/>
              </a:rPr>
              <a:t>lá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err="1">
                <a:latin typeface="Comic Sans MS" panose="030F0702030302020204" pitchFamily="66" charset="0"/>
              </a:rPr>
              <a:t>éigin</a:t>
            </a:r>
            <a:r>
              <a:rPr lang="en-GB" dirty="0">
                <a:latin typeface="Comic Sans MS" panose="030F0702030302020204" pitchFamily="66" charset="0"/>
              </a:rPr>
              <a:t>? </a:t>
            </a:r>
            <a:r>
              <a:rPr lang="en-GB" dirty="0"/>
              <a:t>(what would you like to do one day?)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837181-530D-4626-95EF-B45D6EE2C4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err="1">
                <a:latin typeface="Comic Sans MS" panose="030F0702030302020204" pitchFamily="66" charset="0"/>
              </a:rPr>
              <a:t>Bá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err="1">
                <a:latin typeface="Comic Sans MS" panose="030F0702030302020204" pitchFamily="66" charset="0"/>
              </a:rPr>
              <a:t>mhaith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err="1">
                <a:latin typeface="Comic Sans MS" panose="030F0702030302020204" pitchFamily="66" charset="0"/>
              </a:rPr>
              <a:t>liom</a:t>
            </a:r>
            <a:r>
              <a:rPr lang="en-US" dirty="0">
                <a:latin typeface="Comic Sans MS" panose="030F0702030302020204" pitchFamily="66" charset="0"/>
              </a:rPr>
              <a:t> a </a:t>
            </a:r>
            <a:r>
              <a:rPr lang="en-US" dirty="0" err="1">
                <a:latin typeface="Comic Sans MS" panose="030F0702030302020204" pitchFamily="66" charset="0"/>
              </a:rPr>
              <a:t>bheith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err="1">
                <a:latin typeface="Comic Sans MS" panose="030F0702030302020204" pitchFamily="66" charset="0"/>
              </a:rPr>
              <a:t>i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err="1">
                <a:latin typeface="Comic Sans MS" panose="030F0702030302020204" pitchFamily="66" charset="0"/>
              </a:rPr>
              <a:t>mo</a:t>
            </a:r>
            <a:r>
              <a:rPr lang="en-US" dirty="0">
                <a:latin typeface="Comic Sans MS" panose="030F0702030302020204" pitchFamily="66" charset="0"/>
              </a:rPr>
              <a:t> _____________ ( I want to be a) </a:t>
            </a:r>
          </a:p>
          <a:p>
            <a:pPr marL="0" indent="0">
              <a:buNone/>
            </a:pPr>
            <a:endParaRPr lang="en-US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dirty="0">
                <a:latin typeface="Comic Sans MS" panose="030F0702030302020204" pitchFamily="66" charset="0"/>
              </a:rPr>
              <a:t>List of jobs found here:</a:t>
            </a:r>
            <a:br>
              <a:rPr lang="en-US" dirty="0">
                <a:latin typeface="Comic Sans MS" panose="030F0702030302020204" pitchFamily="66" charset="0"/>
              </a:rPr>
            </a:br>
            <a:r>
              <a:rPr lang="en-GB" dirty="0">
                <a:hlinkClick r:id="rId2"/>
              </a:rPr>
              <a:t>https://en.wikibooks.org/wiki/Irish/Vocabulary/Professions</a:t>
            </a:r>
            <a:endParaRPr lang="en-GB" dirty="0"/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dirty="0">
                <a:latin typeface="Comic Sans MS" panose="030F0702030302020204" pitchFamily="66" charset="0"/>
              </a:rPr>
              <a:t>If you’re unsure, try google translate and send it to me to be sure!</a:t>
            </a:r>
            <a:br>
              <a:rPr lang="en-US" dirty="0">
                <a:latin typeface="Comic Sans MS" panose="030F0702030302020204" pitchFamily="66" charset="0"/>
              </a:rPr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19949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A291D-AC1D-4EB5-8A50-8F7938321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Cad is </a:t>
            </a:r>
            <a:r>
              <a:rPr lang="en-GB" dirty="0" err="1">
                <a:latin typeface="Comic Sans MS" panose="030F0702030302020204" pitchFamily="66" charset="0"/>
              </a:rPr>
              <a:t>beile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err="1">
                <a:latin typeface="Comic Sans MS" panose="030F0702030302020204" pitchFamily="66" charset="0"/>
              </a:rPr>
              <a:t>traidisiunta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err="1">
                <a:latin typeface="Comic Sans MS" panose="030F0702030302020204" pitchFamily="66" charset="0"/>
              </a:rPr>
              <a:t>Éireannach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err="1">
                <a:latin typeface="Comic Sans MS" panose="030F0702030302020204" pitchFamily="66" charset="0"/>
              </a:rPr>
              <a:t>ann</a:t>
            </a:r>
            <a:r>
              <a:rPr lang="en-GB" dirty="0">
                <a:latin typeface="Comic Sans MS" panose="030F0702030302020204" pitchFamily="66" charset="0"/>
              </a:rPr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1E6099-A83A-4A74-BEEE-EE660D0148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4861" y="2679631"/>
            <a:ext cx="3642277" cy="3405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2943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8B16F-CFE0-4889-86AC-B17A795BB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242774-DBF4-4A25-A0EE-339C90D06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50086" y="3035609"/>
            <a:ext cx="2314360" cy="3101983"/>
          </a:xfrm>
        </p:spPr>
        <p:txBody>
          <a:bodyPr>
            <a:normAutofit/>
          </a:bodyPr>
          <a:lstStyle/>
          <a:p>
            <a:r>
              <a:rPr lang="en-GB" dirty="0" err="1"/>
              <a:t>Stobhach</a:t>
            </a:r>
            <a:r>
              <a:rPr lang="en-GB" dirty="0"/>
              <a:t> – Stew</a:t>
            </a:r>
            <a:br>
              <a:rPr lang="en-GB" dirty="0"/>
            </a:br>
            <a:br>
              <a:rPr lang="en-GB" dirty="0"/>
            </a:br>
            <a:r>
              <a:rPr lang="en-GB" dirty="0"/>
              <a:t>Coddle </a:t>
            </a:r>
            <a:br>
              <a:rPr lang="en-GB" dirty="0"/>
            </a:br>
            <a:br>
              <a:rPr lang="en-GB" dirty="0"/>
            </a:br>
            <a:r>
              <a:rPr lang="en-GB" dirty="0" err="1"/>
              <a:t>Bairín</a:t>
            </a:r>
            <a:r>
              <a:rPr lang="en-GB" dirty="0"/>
              <a:t> </a:t>
            </a:r>
            <a:r>
              <a:rPr lang="en-GB" dirty="0" err="1"/>
              <a:t>Breac</a:t>
            </a:r>
            <a:endParaRPr lang="en-GB" dirty="0"/>
          </a:p>
          <a:p>
            <a:pPr marL="0" indent="0">
              <a:buNone/>
            </a:pPr>
            <a:r>
              <a:rPr lang="en-US" dirty="0"/>
              <a:t>    B</a:t>
            </a:r>
            <a:r>
              <a:rPr lang="en-GB" dirty="0" err="1"/>
              <a:t>oxty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    </a:t>
            </a:r>
            <a:r>
              <a:rPr lang="en-GB" dirty="0" err="1">
                <a:latin typeface="Comic Sans MS" panose="030F0702030302020204" pitchFamily="66" charset="0"/>
              </a:rPr>
              <a:t>pióg</a:t>
            </a:r>
            <a:r>
              <a:rPr lang="en-GB" dirty="0">
                <a:latin typeface="Comic Sans MS" panose="030F0702030302020204" pitchFamily="66" charset="0"/>
              </a:rPr>
              <a:t> an </a:t>
            </a:r>
            <a:r>
              <a:rPr lang="en-GB" dirty="0" err="1">
                <a:latin typeface="Comic Sans MS" panose="030F0702030302020204" pitchFamily="66" charset="0"/>
              </a:rPr>
              <a:t>aoire</a:t>
            </a:r>
            <a:r>
              <a:rPr lang="en-GB" dirty="0">
                <a:latin typeface="Comic Sans MS" panose="030F0702030302020204" pitchFamily="66" charset="0"/>
              </a:rPr>
              <a:t> (shepherds pie)</a:t>
            </a:r>
            <a:br>
              <a:rPr lang="en-GB" dirty="0"/>
            </a:br>
            <a:br>
              <a:rPr lang="en-GB" dirty="0"/>
            </a:b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8F0E37D-CE0F-4156-9C14-4E54329C6318}"/>
              </a:ext>
            </a:extLst>
          </p:cNvPr>
          <p:cNvSpPr/>
          <p:nvPr/>
        </p:nvSpPr>
        <p:spPr>
          <a:xfrm>
            <a:off x="1152939" y="2782669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GB" dirty="0"/>
          </a:p>
          <a:p>
            <a:r>
              <a:rPr lang="en-GB" dirty="0" err="1">
                <a:latin typeface="Comic Sans MS" panose="030F0702030302020204" pitchFamily="66" charset="0"/>
              </a:rPr>
              <a:t>tá</a:t>
            </a:r>
            <a:r>
              <a:rPr lang="en-GB" dirty="0">
                <a:latin typeface="Comic Sans MS" panose="030F0702030302020204" pitchFamily="66" charset="0"/>
              </a:rPr>
              <a:t> go </a:t>
            </a:r>
            <a:r>
              <a:rPr lang="en-GB" dirty="0" err="1">
                <a:latin typeface="Comic Sans MS" panose="030F0702030302020204" pitchFamily="66" charset="0"/>
              </a:rPr>
              <a:t>leor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err="1">
                <a:latin typeface="Comic Sans MS" panose="030F0702030302020204" pitchFamily="66" charset="0"/>
              </a:rPr>
              <a:t>cineálacha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err="1">
                <a:latin typeface="Comic Sans MS" panose="030F0702030302020204" pitchFamily="66" charset="0"/>
              </a:rPr>
              <a:t>bia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err="1">
                <a:latin typeface="Comic Sans MS" panose="030F0702030302020204" pitchFamily="66" charset="0"/>
              </a:rPr>
              <a:t>Éireannacha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err="1">
                <a:latin typeface="Comic Sans MS" panose="030F0702030302020204" pitchFamily="66" charset="0"/>
              </a:rPr>
              <a:t>ann</a:t>
            </a:r>
            <a:r>
              <a:rPr lang="en-GB" dirty="0">
                <a:latin typeface="Comic Sans MS" panose="030F0702030302020204" pitchFamily="66" charset="0"/>
              </a:rPr>
              <a:t>, mar </a:t>
            </a:r>
            <a:r>
              <a:rPr lang="en-GB" dirty="0" err="1">
                <a:latin typeface="Comic Sans MS" panose="030F0702030302020204" pitchFamily="66" charset="0"/>
              </a:rPr>
              <a:t>shampla</a:t>
            </a:r>
            <a:endParaRPr lang="en-GB" dirty="0">
              <a:latin typeface="Comic Sans MS" panose="030F0702030302020204" pitchFamily="66" charset="0"/>
            </a:endParaRPr>
          </a:p>
          <a:p>
            <a:endParaRPr lang="en-US" dirty="0">
              <a:latin typeface="Comic Sans MS" panose="030F0702030302020204" pitchFamily="66" charset="0"/>
            </a:endParaRPr>
          </a:p>
          <a:p>
            <a:r>
              <a:rPr lang="en-US" dirty="0">
                <a:latin typeface="Comic Sans MS" panose="030F0702030302020204" pitchFamily="66" charset="0"/>
              </a:rPr>
              <a:t>_</a:t>
            </a:r>
            <a:r>
              <a:rPr lang="en-GB" dirty="0">
                <a:latin typeface="Comic Sans MS" panose="030F0702030302020204" pitchFamily="66" charset="0"/>
              </a:rPr>
              <a:t>_______________________________________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30037868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3B532A-A233-4A39-A60D-A309C4E2E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mic Sans MS" panose="030F0702030302020204" pitchFamily="66" charset="0"/>
              </a:rPr>
              <a:t>Cén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err="1">
                <a:latin typeface="Comic Sans MS" panose="030F0702030302020204" pitchFamily="66" charset="0"/>
              </a:rPr>
              <a:t>aois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err="1">
                <a:latin typeface="Comic Sans MS" panose="030F0702030302020204" pitchFamily="66" charset="0"/>
              </a:rPr>
              <a:t>thú</a:t>
            </a:r>
            <a:r>
              <a:rPr lang="en-US" dirty="0">
                <a:latin typeface="Comic Sans MS" panose="030F0702030302020204" pitchFamily="66" charset="0"/>
              </a:rPr>
              <a:t>?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A5E37A-7991-4B69-BD39-08E2C61445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FDD101-7965-40A8-861F-A298BB40B2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623" b="13962"/>
          <a:stretch/>
        </p:blipFill>
        <p:spPr>
          <a:xfrm>
            <a:off x="3175864" y="2638044"/>
            <a:ext cx="5840271" cy="3831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8213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B4CCC-117F-4D97-9F5D-DA875C6B6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7636A4-23FA-451E-A486-7CB3A2A722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err="1">
                <a:latin typeface="Comic Sans MS" panose="030F0702030302020204" pitchFamily="66" charset="0"/>
              </a:rPr>
              <a:t>Tá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err="1">
                <a:latin typeface="Comic Sans MS" panose="030F0702030302020204" pitchFamily="66" charset="0"/>
              </a:rPr>
              <a:t>mé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err="1">
                <a:latin typeface="Comic Sans MS" panose="030F0702030302020204" pitchFamily="66" charset="0"/>
              </a:rPr>
              <a:t>aon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err="1">
                <a:latin typeface="Comic Sans MS" panose="030F0702030302020204" pitchFamily="66" charset="0"/>
              </a:rPr>
              <a:t>bhliain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err="1">
                <a:latin typeface="Comic Sans MS" panose="030F0702030302020204" pitchFamily="66" charset="0"/>
              </a:rPr>
              <a:t>déag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err="1">
                <a:latin typeface="Comic Sans MS" panose="030F0702030302020204" pitchFamily="66" charset="0"/>
              </a:rPr>
              <a:t>d’aois</a:t>
            </a:r>
            <a:r>
              <a:rPr lang="en-GB" dirty="0">
                <a:latin typeface="Comic Sans MS" panose="030F0702030302020204" pitchFamily="66" charset="0"/>
              </a:rPr>
              <a:t>.                     (I am 11 years old)</a:t>
            </a:r>
          </a:p>
          <a:p>
            <a:pPr marL="0" indent="0">
              <a:buNone/>
            </a:pPr>
            <a:r>
              <a:rPr lang="en-GB" dirty="0" err="1">
                <a:latin typeface="Comic Sans MS" panose="030F0702030302020204" pitchFamily="66" charset="0"/>
              </a:rPr>
              <a:t>Tá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err="1">
                <a:latin typeface="Comic Sans MS" panose="030F0702030302020204" pitchFamily="66" charset="0"/>
              </a:rPr>
              <a:t>mé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err="1">
                <a:latin typeface="Comic Sans MS" panose="030F0702030302020204" pitchFamily="66" charset="0"/>
              </a:rPr>
              <a:t>dhá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err="1">
                <a:latin typeface="Comic Sans MS" panose="030F0702030302020204" pitchFamily="66" charset="0"/>
              </a:rPr>
              <a:t>bhliain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err="1">
                <a:latin typeface="Comic Sans MS" panose="030F0702030302020204" pitchFamily="66" charset="0"/>
              </a:rPr>
              <a:t>déag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err="1">
                <a:latin typeface="Comic Sans MS" panose="030F0702030302020204" pitchFamily="66" charset="0"/>
              </a:rPr>
              <a:t>d’aois</a:t>
            </a:r>
            <a:r>
              <a:rPr lang="en-GB" dirty="0">
                <a:latin typeface="Comic Sans MS" panose="030F0702030302020204" pitchFamily="66" charset="0"/>
              </a:rPr>
              <a:t>.                     (I am 12 years old)</a:t>
            </a:r>
          </a:p>
          <a:p>
            <a:pPr marL="0" indent="0">
              <a:buNone/>
            </a:pPr>
            <a:r>
              <a:rPr lang="en-GB" dirty="0" err="1">
                <a:latin typeface="Comic Sans MS" panose="030F0702030302020204" pitchFamily="66" charset="0"/>
              </a:rPr>
              <a:t>Tá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err="1">
                <a:latin typeface="Comic Sans MS" panose="030F0702030302020204" pitchFamily="66" charset="0"/>
              </a:rPr>
              <a:t>mé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err="1">
                <a:latin typeface="Comic Sans MS" panose="030F0702030302020204" pitchFamily="66" charset="0"/>
              </a:rPr>
              <a:t>trí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err="1">
                <a:latin typeface="Comic Sans MS" panose="030F0702030302020204" pitchFamily="66" charset="0"/>
              </a:rPr>
              <a:t>bliana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err="1">
                <a:latin typeface="Comic Sans MS" panose="030F0702030302020204" pitchFamily="66" charset="0"/>
              </a:rPr>
              <a:t>déag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err="1">
                <a:latin typeface="Comic Sans MS" panose="030F0702030302020204" pitchFamily="66" charset="0"/>
              </a:rPr>
              <a:t>d’aois</a:t>
            </a:r>
            <a:r>
              <a:rPr lang="en-GB" dirty="0">
                <a:latin typeface="Comic Sans MS" panose="030F0702030302020204" pitchFamily="66" charset="0"/>
              </a:rPr>
              <a:t>.                        ( I am 13 years old</a:t>
            </a:r>
            <a:r>
              <a:rPr lang="en-GB" dirty="0"/>
              <a:t>)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49132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623BA-5A9F-4CED-9F45-E96486E11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latin typeface="Comic Sans MS" panose="030F0702030302020204" pitchFamily="66" charset="0"/>
              </a:rPr>
              <a:t>Cén</a:t>
            </a:r>
            <a:r>
              <a:rPr lang="en-GB" dirty="0">
                <a:latin typeface="Comic Sans MS" panose="030F0702030302020204" pitchFamily="66" charset="0"/>
              </a:rPr>
              <a:t> rang </a:t>
            </a:r>
            <a:r>
              <a:rPr lang="en-GB" dirty="0" err="1">
                <a:latin typeface="Comic Sans MS" panose="030F0702030302020204" pitchFamily="66" charset="0"/>
              </a:rPr>
              <a:t>ina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err="1">
                <a:latin typeface="Comic Sans MS" panose="030F0702030302020204" pitchFamily="66" charset="0"/>
              </a:rPr>
              <a:t>bhfuil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err="1">
                <a:latin typeface="Comic Sans MS" panose="030F0702030302020204" pitchFamily="66" charset="0"/>
              </a:rPr>
              <a:t>tú</a:t>
            </a:r>
            <a:r>
              <a:rPr lang="en-GB" dirty="0">
                <a:latin typeface="Comic Sans MS" panose="030F0702030302020204" pitchFamily="66" charset="0"/>
              </a:rPr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1C1FD4-7225-40B8-B31B-5999D57386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8254" y="2450202"/>
            <a:ext cx="3695492" cy="3695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4356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2DCA72-B440-45C1-974F-A6083FF4A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D53706-033D-4748-89B5-A592AD42CF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err="1">
                <a:latin typeface="Comic Sans MS" panose="030F0702030302020204" pitchFamily="66" charset="0"/>
              </a:rPr>
              <a:t>Tá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mé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i</a:t>
            </a:r>
            <a:r>
              <a:rPr lang="en-US" b="1" dirty="0">
                <a:latin typeface="Comic Sans MS" panose="030F0702030302020204" pitchFamily="66" charset="0"/>
              </a:rPr>
              <a:t> rang a </a:t>
            </a:r>
            <a:r>
              <a:rPr lang="en-US" b="1" dirty="0" err="1">
                <a:latin typeface="Comic Sans MS" panose="030F0702030302020204" pitchFamily="66" charset="0"/>
              </a:rPr>
              <a:t>sé</a:t>
            </a:r>
            <a:br>
              <a:rPr lang="en-US" b="1" dirty="0">
                <a:latin typeface="Comic Sans MS" panose="030F0702030302020204" pitchFamily="66" charset="0"/>
              </a:rPr>
            </a:br>
            <a:br>
              <a:rPr lang="en-US" dirty="0">
                <a:latin typeface="Comic Sans MS" panose="030F0702030302020204" pitchFamily="66" charset="0"/>
              </a:rPr>
            </a:br>
            <a:r>
              <a:rPr lang="en-US" dirty="0">
                <a:latin typeface="Comic Sans MS" panose="030F0702030302020204" pitchFamily="66" charset="0"/>
              </a:rPr>
              <a:t>or next year you could say…</a:t>
            </a:r>
          </a:p>
          <a:p>
            <a:pPr marL="0" indent="0">
              <a:buNone/>
            </a:pPr>
            <a:endParaRPr lang="en-US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b="1" dirty="0" err="1">
                <a:latin typeface="Comic Sans MS" panose="030F0702030302020204" pitchFamily="66" charset="0"/>
              </a:rPr>
              <a:t>Tá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mé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sa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chéad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bhliain</a:t>
            </a:r>
            <a:endParaRPr lang="en-GB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42366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8B14A-86BA-41AA-ABAD-91AD71A71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latin typeface="Comic Sans MS" panose="030F0702030302020204" pitchFamily="66" charset="0"/>
              </a:rPr>
              <a:t>Cén</a:t>
            </a:r>
            <a:r>
              <a:rPr lang="en-GB" dirty="0">
                <a:latin typeface="Comic Sans MS" panose="030F0702030302020204" pitchFamily="66" charset="0"/>
              </a:rPr>
              <a:t> sort </a:t>
            </a:r>
            <a:r>
              <a:rPr lang="en-GB" dirty="0" err="1">
                <a:latin typeface="Comic Sans MS" panose="030F0702030302020204" pitchFamily="66" charset="0"/>
              </a:rPr>
              <a:t>duine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err="1">
                <a:latin typeface="Comic Sans MS" panose="030F0702030302020204" pitchFamily="66" charset="0"/>
              </a:rPr>
              <a:t>thú</a:t>
            </a:r>
            <a:r>
              <a:rPr lang="en-GB" dirty="0">
                <a:latin typeface="Comic Sans MS" panose="030F0702030302020204" pitchFamily="66" charset="0"/>
              </a:rPr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A1FF6F-EB52-4E88-B273-4AA4D1C3E0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8002" y="2854807"/>
            <a:ext cx="3515996" cy="3426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9606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63C91-0A1C-475C-AB69-400DB2566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mic Sans MS" panose="030F0702030302020204" pitchFamily="66" charset="0"/>
              </a:rPr>
              <a:t>Cén</a:t>
            </a:r>
            <a:r>
              <a:rPr lang="en-US" dirty="0">
                <a:latin typeface="Comic Sans MS" panose="030F0702030302020204" pitchFamily="66" charset="0"/>
              </a:rPr>
              <a:t> sort </a:t>
            </a:r>
            <a:r>
              <a:rPr lang="en-US" dirty="0" err="1">
                <a:latin typeface="Comic Sans MS" panose="030F0702030302020204" pitchFamily="66" charset="0"/>
              </a:rPr>
              <a:t>duine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err="1">
                <a:latin typeface="Comic Sans MS" panose="030F0702030302020204" pitchFamily="66" charset="0"/>
              </a:rPr>
              <a:t>thú</a:t>
            </a:r>
            <a:r>
              <a:rPr lang="en-US" dirty="0">
                <a:latin typeface="Comic Sans MS" panose="030F0702030302020204" pitchFamily="66" charset="0"/>
              </a:rPr>
              <a:t>? (what kind of person are you?)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8DEF67-5DBB-48C1-B498-3CF91EAD88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332384"/>
            <a:ext cx="3613073" cy="428045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00B050"/>
                </a:solidFill>
                <a:latin typeface="Comic Sans MS" panose="030F0702030302020204" pitchFamily="66" charset="0"/>
              </a:rPr>
              <a:t>Is </a:t>
            </a:r>
            <a:r>
              <a:rPr lang="en-US" sz="2000" dirty="0" err="1">
                <a:solidFill>
                  <a:srgbClr val="00B050"/>
                </a:solidFill>
                <a:latin typeface="Comic Sans MS" panose="030F0702030302020204" pitchFamily="66" charset="0"/>
              </a:rPr>
              <a:t>duine</a:t>
            </a:r>
            <a:r>
              <a:rPr lang="en-US" sz="2000" dirty="0">
                <a:solidFill>
                  <a:srgbClr val="00B050"/>
                </a:solidFill>
                <a:latin typeface="Comic Sans MS" panose="030F0702030302020204" pitchFamily="66" charset="0"/>
              </a:rPr>
              <a:t> ______</a:t>
            </a:r>
            <a:r>
              <a:rPr lang="en-US" sz="2000" dirty="0" err="1">
                <a:solidFill>
                  <a:srgbClr val="00B050"/>
                </a:solidFill>
                <a:latin typeface="Comic Sans MS" panose="030F0702030302020204" pitchFamily="66" charset="0"/>
              </a:rPr>
              <a:t>mé</a:t>
            </a:r>
            <a:r>
              <a:rPr lang="en-US" sz="2000" dirty="0">
                <a:solidFill>
                  <a:srgbClr val="00B050"/>
                </a:solidFill>
                <a:latin typeface="Comic Sans MS" panose="030F0702030302020204" pitchFamily="66" charset="0"/>
              </a:rPr>
              <a:t>. (choose 3)</a:t>
            </a:r>
          </a:p>
          <a:p>
            <a:pPr marL="0" indent="0">
              <a:buNone/>
            </a:pPr>
            <a:endParaRPr lang="en-US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dirty="0" err="1">
                <a:latin typeface="Comic Sans MS" panose="030F0702030302020204" pitchFamily="66" charset="0"/>
              </a:rPr>
              <a:t>Cainteach</a:t>
            </a:r>
            <a:r>
              <a:rPr lang="en-US" dirty="0">
                <a:latin typeface="Comic Sans MS" panose="030F0702030302020204" pitchFamily="66" charset="0"/>
              </a:rPr>
              <a:t> (chatty)</a:t>
            </a:r>
            <a:br>
              <a:rPr lang="en-US" dirty="0">
                <a:latin typeface="Comic Sans MS" panose="030F0702030302020204" pitchFamily="66" charset="0"/>
              </a:rPr>
            </a:br>
            <a:br>
              <a:rPr lang="en-US" dirty="0">
                <a:latin typeface="Comic Sans MS" panose="030F0702030302020204" pitchFamily="66" charset="0"/>
              </a:rPr>
            </a:br>
            <a:r>
              <a:rPr lang="en-US" dirty="0" err="1">
                <a:latin typeface="Comic Sans MS" panose="030F0702030302020204" pitchFamily="66" charset="0"/>
              </a:rPr>
              <a:t>Cabhrach</a:t>
            </a:r>
            <a:r>
              <a:rPr lang="en-US" dirty="0">
                <a:latin typeface="Comic Sans MS" panose="030F0702030302020204" pitchFamily="66" charset="0"/>
              </a:rPr>
              <a:t> (helpful)</a:t>
            </a:r>
            <a:br>
              <a:rPr lang="en-US" dirty="0">
                <a:latin typeface="Comic Sans MS" panose="030F0702030302020204" pitchFamily="66" charset="0"/>
              </a:rPr>
            </a:br>
            <a:br>
              <a:rPr lang="en-US" dirty="0">
                <a:latin typeface="Comic Sans MS" panose="030F0702030302020204" pitchFamily="66" charset="0"/>
              </a:rPr>
            </a:br>
            <a:r>
              <a:rPr lang="en-US" dirty="0" err="1">
                <a:latin typeface="Comic Sans MS" panose="030F0702030302020204" pitchFamily="66" charset="0"/>
              </a:rPr>
              <a:t>Cliste</a:t>
            </a:r>
            <a:r>
              <a:rPr lang="en-US" dirty="0">
                <a:latin typeface="Comic Sans MS" panose="030F0702030302020204" pitchFamily="66" charset="0"/>
              </a:rPr>
              <a:t> (clever)</a:t>
            </a:r>
            <a:br>
              <a:rPr lang="en-US" dirty="0">
                <a:latin typeface="Comic Sans MS" panose="030F0702030302020204" pitchFamily="66" charset="0"/>
              </a:rPr>
            </a:br>
            <a:br>
              <a:rPr lang="en-US" dirty="0">
                <a:latin typeface="Comic Sans MS" panose="030F0702030302020204" pitchFamily="66" charset="0"/>
              </a:rPr>
            </a:br>
            <a:r>
              <a:rPr lang="en-US" dirty="0" err="1">
                <a:latin typeface="Comic Sans MS" panose="030F0702030302020204" pitchFamily="66" charset="0"/>
              </a:rPr>
              <a:t>Cantalach</a:t>
            </a:r>
            <a:r>
              <a:rPr lang="en-US" dirty="0">
                <a:latin typeface="Comic Sans MS" panose="030F0702030302020204" pitchFamily="66" charset="0"/>
              </a:rPr>
              <a:t> (irritable)</a:t>
            </a:r>
          </a:p>
          <a:p>
            <a:pPr marL="0" indent="0">
              <a:buNone/>
            </a:pPr>
            <a:endParaRPr lang="en-US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dirty="0" err="1">
                <a:latin typeface="Comic Sans MS" panose="030F0702030302020204" pitchFamily="66" charset="0"/>
              </a:rPr>
              <a:t>Mífhoighneach</a:t>
            </a:r>
            <a:r>
              <a:rPr lang="en-US" dirty="0">
                <a:latin typeface="Comic Sans MS" panose="030F0702030302020204" pitchFamily="66" charset="0"/>
              </a:rPr>
              <a:t> (impatient)</a:t>
            </a:r>
          </a:p>
          <a:p>
            <a:pPr marL="0" indent="0">
              <a:buNone/>
            </a:pPr>
            <a:br>
              <a:rPr lang="en-US" dirty="0"/>
            </a:br>
            <a:br>
              <a:rPr lang="en-US" dirty="0"/>
            </a:b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E173BF-9CBA-43C5-8E11-630D1FA0DAB8}"/>
              </a:ext>
            </a:extLst>
          </p:cNvPr>
          <p:cNvSpPr txBox="1"/>
          <p:nvPr/>
        </p:nvSpPr>
        <p:spPr>
          <a:xfrm>
            <a:off x="7381461" y="2425148"/>
            <a:ext cx="373711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Comic Sans MS" panose="030F0702030302020204" pitchFamily="66" charset="0"/>
              </a:rPr>
              <a:t>Ciuin</a:t>
            </a:r>
            <a:r>
              <a:rPr lang="en-US" dirty="0">
                <a:latin typeface="Comic Sans MS" panose="030F0702030302020204" pitchFamily="66" charset="0"/>
              </a:rPr>
              <a:t> (quiet)</a:t>
            </a:r>
          </a:p>
          <a:p>
            <a:endParaRPr lang="en-US" dirty="0">
              <a:latin typeface="Comic Sans MS" panose="030F0702030302020204" pitchFamily="66" charset="0"/>
            </a:endParaRPr>
          </a:p>
          <a:p>
            <a:r>
              <a:rPr lang="en-US" dirty="0" err="1">
                <a:latin typeface="Comic Sans MS" panose="030F0702030302020204" pitchFamily="66" charset="0"/>
              </a:rPr>
              <a:t>Leisciúil</a:t>
            </a:r>
            <a:r>
              <a:rPr lang="en-US" dirty="0">
                <a:latin typeface="Comic Sans MS" panose="030F0702030302020204" pitchFamily="66" charset="0"/>
              </a:rPr>
              <a:t> (lazy)</a:t>
            </a:r>
            <a:br>
              <a:rPr lang="en-US" dirty="0">
                <a:latin typeface="Comic Sans MS" panose="030F0702030302020204" pitchFamily="66" charset="0"/>
              </a:rPr>
            </a:br>
            <a:br>
              <a:rPr lang="en-US" dirty="0">
                <a:latin typeface="Comic Sans MS" panose="030F0702030302020204" pitchFamily="66" charset="0"/>
              </a:rPr>
            </a:br>
            <a:r>
              <a:rPr lang="en-US" dirty="0" err="1">
                <a:latin typeface="Comic Sans MS" panose="030F0702030302020204" pitchFamily="66" charset="0"/>
              </a:rPr>
              <a:t>Cróga</a:t>
            </a:r>
            <a:r>
              <a:rPr lang="en-US" dirty="0">
                <a:latin typeface="Comic Sans MS" panose="030F0702030302020204" pitchFamily="66" charset="0"/>
              </a:rPr>
              <a:t> (brave)</a:t>
            </a:r>
          </a:p>
          <a:p>
            <a:br>
              <a:rPr lang="en-US" dirty="0">
                <a:latin typeface="Comic Sans MS" panose="030F0702030302020204" pitchFamily="66" charset="0"/>
              </a:rPr>
            </a:br>
            <a:r>
              <a:rPr lang="en-US" dirty="0" err="1">
                <a:latin typeface="Comic Sans MS" panose="030F0702030302020204" pitchFamily="66" charset="0"/>
              </a:rPr>
              <a:t>Greannmhar</a:t>
            </a:r>
            <a:r>
              <a:rPr lang="en-US" dirty="0">
                <a:latin typeface="Comic Sans MS" panose="030F0702030302020204" pitchFamily="66" charset="0"/>
              </a:rPr>
              <a:t> (funny)</a:t>
            </a:r>
            <a:br>
              <a:rPr lang="en-US" dirty="0">
                <a:latin typeface="Comic Sans MS" panose="030F0702030302020204" pitchFamily="66" charset="0"/>
              </a:rPr>
            </a:br>
            <a:br>
              <a:rPr lang="en-US" dirty="0">
                <a:latin typeface="Comic Sans MS" panose="030F0702030302020204" pitchFamily="66" charset="0"/>
              </a:rPr>
            </a:br>
            <a:r>
              <a:rPr lang="en-US" dirty="0" err="1">
                <a:latin typeface="Comic Sans MS" panose="030F0702030302020204" pitchFamily="66" charset="0"/>
              </a:rPr>
              <a:t>Spórtuil</a:t>
            </a:r>
            <a:r>
              <a:rPr lang="en-US" dirty="0">
                <a:latin typeface="Comic Sans MS" panose="030F0702030302020204" pitchFamily="66" charset="0"/>
              </a:rPr>
              <a:t> (sporty)</a:t>
            </a:r>
            <a:br>
              <a:rPr lang="en-US" dirty="0">
                <a:latin typeface="Comic Sans MS" panose="030F0702030302020204" pitchFamily="66" charset="0"/>
              </a:rPr>
            </a:br>
            <a:br>
              <a:rPr lang="en-US" dirty="0">
                <a:latin typeface="Comic Sans MS" panose="030F0702030302020204" pitchFamily="66" charset="0"/>
              </a:rPr>
            </a:br>
            <a:r>
              <a:rPr lang="en-US" dirty="0" err="1">
                <a:latin typeface="Comic Sans MS" panose="030F0702030302020204" pitchFamily="66" charset="0"/>
              </a:rPr>
              <a:t>Cinealta</a:t>
            </a:r>
            <a:r>
              <a:rPr lang="en-US" dirty="0">
                <a:latin typeface="Comic Sans MS" panose="030F0702030302020204" pitchFamily="66" charset="0"/>
              </a:rPr>
              <a:t> (Kind)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04289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0A07F7-51CF-4B97-AE85-16671EAC9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latin typeface="Comic Sans MS" panose="030F0702030302020204" pitchFamily="66" charset="0"/>
              </a:rPr>
              <a:t>Cé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err="1">
                <a:latin typeface="Comic Sans MS" panose="030F0702030302020204" pitchFamily="66" charset="0"/>
              </a:rPr>
              <a:t>mhéad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err="1">
                <a:latin typeface="Comic Sans MS" panose="030F0702030302020204" pitchFamily="66" charset="0"/>
              </a:rPr>
              <a:t>duine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err="1">
                <a:latin typeface="Comic Sans MS" panose="030F0702030302020204" pitchFamily="66" charset="0"/>
              </a:rPr>
              <a:t>atá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err="1">
                <a:latin typeface="Comic Sans MS" panose="030F0702030302020204" pitchFamily="66" charset="0"/>
              </a:rPr>
              <a:t>i</a:t>
            </a:r>
            <a:r>
              <a:rPr lang="en-GB" dirty="0">
                <a:latin typeface="Comic Sans MS" panose="030F0702030302020204" pitchFamily="66" charset="0"/>
              </a:rPr>
              <a:t> do </a:t>
            </a:r>
            <a:r>
              <a:rPr lang="en-GB" dirty="0" err="1">
                <a:latin typeface="Comic Sans MS" panose="030F0702030302020204" pitchFamily="66" charset="0"/>
              </a:rPr>
              <a:t>theaghlach</a:t>
            </a:r>
            <a:r>
              <a:rPr lang="en-GB" dirty="0">
                <a:latin typeface="Comic Sans MS" panose="030F0702030302020204" pitchFamily="66" charset="0"/>
              </a:rPr>
              <a:t>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5FE66AF-7F05-4AC0-A4B7-BBB5131465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3313" y="2566292"/>
            <a:ext cx="4565374" cy="3327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1622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39FA7-45DE-4D3B-8C29-5999A4664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249075"/>
            <a:ext cx="7729728" cy="118872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1072C2-2FAF-4002-BD28-68D35DB314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591" y="1799247"/>
            <a:ext cx="9064487" cy="4535292"/>
          </a:xfrm>
        </p:spPr>
        <p:txBody>
          <a:bodyPr>
            <a:normAutofit lnSpcReduction="10000"/>
          </a:bodyPr>
          <a:lstStyle/>
          <a:p>
            <a:r>
              <a:rPr lang="en-US" dirty="0" err="1">
                <a:latin typeface="Comic Sans MS" panose="030F0702030302020204" pitchFamily="66" charset="0"/>
              </a:rPr>
              <a:t>Tá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err="1">
                <a:latin typeface="Comic Sans MS" panose="030F0702030302020204" pitchFamily="66" charset="0"/>
              </a:rPr>
              <a:t>beirt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err="1">
                <a:latin typeface="Comic Sans MS" panose="030F0702030302020204" pitchFamily="66" charset="0"/>
              </a:rPr>
              <a:t>i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err="1">
                <a:latin typeface="Comic Sans MS" panose="030F0702030302020204" pitchFamily="66" charset="0"/>
              </a:rPr>
              <a:t>mo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err="1">
                <a:latin typeface="Comic Sans MS" panose="030F0702030302020204" pitchFamily="66" charset="0"/>
              </a:rPr>
              <a:t>theaghlach</a:t>
            </a:r>
            <a:r>
              <a:rPr lang="en-US" dirty="0">
                <a:latin typeface="Comic Sans MS" panose="030F0702030302020204" pitchFamily="66" charset="0"/>
              </a:rPr>
              <a:t> – </a:t>
            </a:r>
            <a:r>
              <a:rPr lang="en-US" dirty="0">
                <a:solidFill>
                  <a:srgbClr val="00B050"/>
                </a:solidFill>
                <a:latin typeface="Comic Sans MS" panose="030F0702030302020204" pitchFamily="66" charset="0"/>
              </a:rPr>
              <a:t>There are two in my family</a:t>
            </a:r>
          </a:p>
          <a:p>
            <a:r>
              <a:rPr lang="en-US" dirty="0" err="1">
                <a:latin typeface="Comic Sans MS" panose="030F0702030302020204" pitchFamily="66" charset="0"/>
              </a:rPr>
              <a:t>Tá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err="1">
                <a:latin typeface="Comic Sans MS" panose="030F0702030302020204" pitchFamily="66" charset="0"/>
              </a:rPr>
              <a:t>triur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err="1">
                <a:latin typeface="Comic Sans MS" panose="030F0702030302020204" pitchFamily="66" charset="0"/>
              </a:rPr>
              <a:t>i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err="1">
                <a:latin typeface="Comic Sans MS" panose="030F0702030302020204" pitchFamily="66" charset="0"/>
              </a:rPr>
              <a:t>mo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err="1">
                <a:latin typeface="Comic Sans MS" panose="030F0702030302020204" pitchFamily="66" charset="0"/>
              </a:rPr>
              <a:t>theaghlach</a:t>
            </a:r>
            <a:r>
              <a:rPr lang="en-US" dirty="0">
                <a:latin typeface="Comic Sans MS" panose="030F0702030302020204" pitchFamily="66" charset="0"/>
              </a:rPr>
              <a:t> -</a:t>
            </a:r>
            <a:r>
              <a:rPr lang="en-US" dirty="0">
                <a:solidFill>
                  <a:srgbClr val="00B050"/>
                </a:solidFill>
                <a:latin typeface="Comic Sans MS" panose="030F0702030302020204" pitchFamily="66" charset="0"/>
              </a:rPr>
              <a:t>There are three in my family</a:t>
            </a:r>
            <a:br>
              <a:rPr lang="en-US" dirty="0">
                <a:latin typeface="Comic Sans MS" panose="030F0702030302020204" pitchFamily="66" charset="0"/>
              </a:rPr>
            </a:br>
            <a:br>
              <a:rPr lang="en-US" dirty="0">
                <a:latin typeface="Comic Sans MS" panose="030F0702030302020204" pitchFamily="66" charset="0"/>
              </a:rPr>
            </a:br>
            <a:r>
              <a:rPr lang="en-US" dirty="0" err="1">
                <a:latin typeface="Comic Sans MS" panose="030F0702030302020204" pitchFamily="66" charset="0"/>
              </a:rPr>
              <a:t>Tá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err="1">
                <a:latin typeface="Comic Sans MS" panose="030F0702030302020204" pitchFamily="66" charset="0"/>
              </a:rPr>
              <a:t>ceathrar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err="1">
                <a:latin typeface="Comic Sans MS" panose="030F0702030302020204" pitchFamily="66" charset="0"/>
              </a:rPr>
              <a:t>i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err="1">
                <a:latin typeface="Comic Sans MS" panose="030F0702030302020204" pitchFamily="66" charset="0"/>
              </a:rPr>
              <a:t>mo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err="1">
                <a:latin typeface="Comic Sans MS" panose="030F0702030302020204" pitchFamily="66" charset="0"/>
              </a:rPr>
              <a:t>theaghlach</a:t>
            </a:r>
            <a:r>
              <a:rPr lang="en-US" dirty="0">
                <a:latin typeface="Comic Sans MS" panose="030F0702030302020204" pitchFamily="66" charset="0"/>
              </a:rPr>
              <a:t>- </a:t>
            </a:r>
            <a:r>
              <a:rPr lang="en-US" dirty="0">
                <a:solidFill>
                  <a:srgbClr val="00B050"/>
                </a:solidFill>
                <a:latin typeface="Comic Sans MS" panose="030F0702030302020204" pitchFamily="66" charset="0"/>
              </a:rPr>
              <a:t>There are four in my family</a:t>
            </a:r>
            <a:br>
              <a:rPr lang="en-US" dirty="0">
                <a:latin typeface="Comic Sans MS" panose="030F0702030302020204" pitchFamily="66" charset="0"/>
              </a:rPr>
            </a:br>
            <a:br>
              <a:rPr lang="en-US" dirty="0">
                <a:latin typeface="Comic Sans MS" panose="030F0702030302020204" pitchFamily="66" charset="0"/>
              </a:rPr>
            </a:br>
            <a:r>
              <a:rPr lang="en-US" dirty="0" err="1">
                <a:latin typeface="Comic Sans MS" panose="030F0702030302020204" pitchFamily="66" charset="0"/>
              </a:rPr>
              <a:t>Tá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err="1">
                <a:latin typeface="Comic Sans MS" panose="030F0702030302020204" pitchFamily="66" charset="0"/>
              </a:rPr>
              <a:t>cuigear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err="1">
                <a:latin typeface="Comic Sans MS" panose="030F0702030302020204" pitchFamily="66" charset="0"/>
              </a:rPr>
              <a:t>i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err="1">
                <a:latin typeface="Comic Sans MS" panose="030F0702030302020204" pitchFamily="66" charset="0"/>
              </a:rPr>
              <a:t>mo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err="1">
                <a:latin typeface="Comic Sans MS" panose="030F0702030302020204" pitchFamily="66" charset="0"/>
              </a:rPr>
              <a:t>theaghlach</a:t>
            </a:r>
            <a:r>
              <a:rPr lang="en-US" dirty="0">
                <a:latin typeface="Comic Sans MS" panose="030F0702030302020204" pitchFamily="66" charset="0"/>
              </a:rPr>
              <a:t>- </a:t>
            </a:r>
            <a:r>
              <a:rPr lang="en-US" dirty="0">
                <a:solidFill>
                  <a:srgbClr val="00B050"/>
                </a:solidFill>
                <a:latin typeface="Comic Sans MS" panose="030F0702030302020204" pitchFamily="66" charset="0"/>
              </a:rPr>
              <a:t>There are five in my family</a:t>
            </a:r>
            <a:br>
              <a:rPr lang="en-US" dirty="0">
                <a:latin typeface="Comic Sans MS" panose="030F0702030302020204" pitchFamily="66" charset="0"/>
              </a:rPr>
            </a:br>
            <a:br>
              <a:rPr lang="en-US" dirty="0">
                <a:latin typeface="Comic Sans MS" panose="030F0702030302020204" pitchFamily="66" charset="0"/>
              </a:rPr>
            </a:br>
            <a:r>
              <a:rPr lang="en-US" dirty="0" err="1">
                <a:latin typeface="Comic Sans MS" panose="030F0702030302020204" pitchFamily="66" charset="0"/>
              </a:rPr>
              <a:t>Tá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err="1">
                <a:latin typeface="Comic Sans MS" panose="030F0702030302020204" pitchFamily="66" charset="0"/>
              </a:rPr>
              <a:t>seisear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err="1">
                <a:latin typeface="Comic Sans MS" panose="030F0702030302020204" pitchFamily="66" charset="0"/>
              </a:rPr>
              <a:t>i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err="1">
                <a:latin typeface="Comic Sans MS" panose="030F0702030302020204" pitchFamily="66" charset="0"/>
              </a:rPr>
              <a:t>mo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err="1">
                <a:latin typeface="Comic Sans MS" panose="030F0702030302020204" pitchFamily="66" charset="0"/>
              </a:rPr>
              <a:t>theaghlach</a:t>
            </a:r>
            <a:r>
              <a:rPr lang="en-US" dirty="0">
                <a:latin typeface="Comic Sans MS" panose="030F0702030302020204" pitchFamily="66" charset="0"/>
              </a:rPr>
              <a:t>- </a:t>
            </a:r>
            <a:r>
              <a:rPr lang="en-US" dirty="0">
                <a:solidFill>
                  <a:srgbClr val="00B050"/>
                </a:solidFill>
                <a:latin typeface="Comic Sans MS" panose="030F0702030302020204" pitchFamily="66" charset="0"/>
              </a:rPr>
              <a:t>There are six in my family</a:t>
            </a:r>
            <a:br>
              <a:rPr lang="en-US" dirty="0">
                <a:latin typeface="Comic Sans MS" panose="030F0702030302020204" pitchFamily="66" charset="0"/>
              </a:rPr>
            </a:br>
            <a:br>
              <a:rPr lang="en-US" dirty="0">
                <a:latin typeface="Comic Sans MS" panose="030F0702030302020204" pitchFamily="66" charset="0"/>
              </a:rPr>
            </a:br>
            <a:r>
              <a:rPr lang="en-US" dirty="0" err="1">
                <a:latin typeface="Comic Sans MS" panose="030F0702030302020204" pitchFamily="66" charset="0"/>
              </a:rPr>
              <a:t>Tá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err="1">
                <a:latin typeface="Comic Sans MS" panose="030F0702030302020204" pitchFamily="66" charset="0"/>
              </a:rPr>
              <a:t>seachtar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err="1">
                <a:latin typeface="Comic Sans MS" panose="030F0702030302020204" pitchFamily="66" charset="0"/>
              </a:rPr>
              <a:t>i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err="1">
                <a:latin typeface="Comic Sans MS" panose="030F0702030302020204" pitchFamily="66" charset="0"/>
              </a:rPr>
              <a:t>mo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err="1">
                <a:latin typeface="Comic Sans MS" panose="030F0702030302020204" pitchFamily="66" charset="0"/>
              </a:rPr>
              <a:t>theaghlach</a:t>
            </a:r>
            <a:r>
              <a:rPr lang="en-US" dirty="0">
                <a:latin typeface="Comic Sans MS" panose="030F0702030302020204" pitchFamily="66" charset="0"/>
              </a:rPr>
              <a:t> – </a:t>
            </a:r>
            <a:r>
              <a:rPr lang="en-US" dirty="0">
                <a:solidFill>
                  <a:srgbClr val="00B050"/>
                </a:solidFill>
                <a:latin typeface="Comic Sans MS" panose="030F0702030302020204" pitchFamily="66" charset="0"/>
              </a:rPr>
              <a:t>There are seven in my family</a:t>
            </a:r>
            <a:br>
              <a:rPr lang="en-US" dirty="0">
                <a:latin typeface="Comic Sans MS" panose="030F0702030302020204" pitchFamily="66" charset="0"/>
              </a:rPr>
            </a:br>
            <a:endParaRPr lang="en-US" dirty="0">
              <a:latin typeface="Comic Sans MS" panose="030F0702030302020204" pitchFamily="66" charset="0"/>
            </a:endParaRPr>
          </a:p>
          <a:p>
            <a:r>
              <a:rPr lang="en-US" dirty="0" err="1">
                <a:latin typeface="Comic Sans MS" panose="030F0702030302020204" pitchFamily="66" charset="0"/>
              </a:rPr>
              <a:t>Tá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err="1">
                <a:latin typeface="Comic Sans MS" panose="030F0702030302020204" pitchFamily="66" charset="0"/>
              </a:rPr>
              <a:t>ochtar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err="1">
                <a:latin typeface="Comic Sans MS" panose="030F0702030302020204" pitchFamily="66" charset="0"/>
              </a:rPr>
              <a:t>i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err="1">
                <a:latin typeface="Comic Sans MS" panose="030F0702030302020204" pitchFamily="66" charset="0"/>
              </a:rPr>
              <a:t>mo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err="1">
                <a:latin typeface="Comic Sans MS" panose="030F0702030302020204" pitchFamily="66" charset="0"/>
              </a:rPr>
              <a:t>theaghlach</a:t>
            </a:r>
            <a:r>
              <a:rPr lang="en-US" dirty="0">
                <a:latin typeface="Comic Sans MS" panose="030F0702030302020204" pitchFamily="66" charset="0"/>
              </a:rPr>
              <a:t> – </a:t>
            </a:r>
            <a:r>
              <a:rPr lang="en-US" dirty="0">
                <a:solidFill>
                  <a:srgbClr val="00B050"/>
                </a:solidFill>
                <a:latin typeface="Comic Sans MS" panose="030F0702030302020204" pitchFamily="66" charset="0"/>
              </a:rPr>
              <a:t>There are eight in my family</a:t>
            </a:r>
            <a:br>
              <a:rPr lang="en-US" dirty="0">
                <a:latin typeface="Comic Sans MS" panose="030F0702030302020204" pitchFamily="66" charset="0"/>
              </a:rPr>
            </a:br>
            <a:endParaRPr lang="en-US" dirty="0">
              <a:latin typeface="Comic Sans MS" panose="030F0702030302020204" pitchFamily="66" charset="0"/>
            </a:endParaRPr>
          </a:p>
          <a:p>
            <a:r>
              <a:rPr lang="en-US" dirty="0" err="1">
                <a:latin typeface="Comic Sans MS" panose="030F0702030302020204" pitchFamily="66" charset="0"/>
              </a:rPr>
              <a:t>Tá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err="1">
                <a:latin typeface="Comic Sans MS" panose="030F0702030302020204" pitchFamily="66" charset="0"/>
              </a:rPr>
              <a:t>naonúr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err="1">
                <a:latin typeface="Comic Sans MS" panose="030F0702030302020204" pitchFamily="66" charset="0"/>
              </a:rPr>
              <a:t>i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err="1">
                <a:latin typeface="Comic Sans MS" panose="030F0702030302020204" pitchFamily="66" charset="0"/>
              </a:rPr>
              <a:t>mo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err="1">
                <a:latin typeface="Comic Sans MS" panose="030F0702030302020204" pitchFamily="66" charset="0"/>
              </a:rPr>
              <a:t>theaghlach</a:t>
            </a:r>
            <a:r>
              <a:rPr lang="en-US" dirty="0">
                <a:latin typeface="Comic Sans MS" panose="030F0702030302020204" pitchFamily="66" charset="0"/>
              </a:rPr>
              <a:t> –</a:t>
            </a:r>
            <a:r>
              <a:rPr lang="en-US" dirty="0">
                <a:solidFill>
                  <a:srgbClr val="00B050"/>
                </a:solidFill>
                <a:latin typeface="Comic Sans MS" panose="030F0702030302020204" pitchFamily="66" charset="0"/>
              </a:rPr>
              <a:t>There are nine in my family</a:t>
            </a:r>
          </a:p>
          <a:p>
            <a:r>
              <a:rPr lang="en-US" dirty="0" err="1">
                <a:latin typeface="Comic Sans MS" panose="030F0702030302020204" pitchFamily="66" charset="0"/>
              </a:rPr>
              <a:t>Tá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err="1">
                <a:latin typeface="Comic Sans MS" panose="030F0702030302020204" pitchFamily="66" charset="0"/>
              </a:rPr>
              <a:t>deichniúr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err="1">
                <a:latin typeface="Comic Sans MS" panose="030F0702030302020204" pitchFamily="66" charset="0"/>
              </a:rPr>
              <a:t>i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err="1">
                <a:latin typeface="Comic Sans MS" panose="030F0702030302020204" pitchFamily="66" charset="0"/>
              </a:rPr>
              <a:t>mo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err="1">
                <a:latin typeface="Comic Sans MS" panose="030F0702030302020204" pitchFamily="66" charset="0"/>
              </a:rPr>
              <a:t>theaghlach</a:t>
            </a:r>
            <a:r>
              <a:rPr lang="en-US" dirty="0">
                <a:latin typeface="Comic Sans MS" panose="030F0702030302020204" pitchFamily="66" charset="0"/>
              </a:rPr>
              <a:t> – </a:t>
            </a:r>
            <a:r>
              <a:rPr lang="en-US" dirty="0">
                <a:solidFill>
                  <a:srgbClr val="00B050"/>
                </a:solidFill>
                <a:latin typeface="Comic Sans MS" panose="030F0702030302020204" pitchFamily="66" charset="0"/>
              </a:rPr>
              <a:t>There are ten in my family</a:t>
            </a:r>
          </a:p>
        </p:txBody>
      </p:sp>
    </p:spTree>
    <p:extLst>
      <p:ext uri="{BB962C8B-B14F-4D97-AF65-F5344CB8AC3E}">
        <p14:creationId xmlns:p14="http://schemas.microsoft.com/office/powerpoint/2010/main" val="149607979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C7C19AC8625D043BF8ACCDE84767D21" ma:contentTypeVersion="9" ma:contentTypeDescription="Create a new document." ma:contentTypeScope="" ma:versionID="dfa78f919dc419f61ad2a75ae16a0207">
  <xsd:schema xmlns:xsd="http://www.w3.org/2001/XMLSchema" xmlns:xs="http://www.w3.org/2001/XMLSchema" xmlns:p="http://schemas.microsoft.com/office/2006/metadata/properties" xmlns:ns3="7c2c617e-24a6-44a9-8392-f24b81679de4" targetNamespace="http://schemas.microsoft.com/office/2006/metadata/properties" ma:root="true" ma:fieldsID="71dad03902cd7a1d608ffe2f358815b2" ns3:_="">
    <xsd:import namespace="7c2c617e-24a6-44a9-8392-f24b81679de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2c617e-24a6-44a9-8392-f24b81679de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172AEE1-5ED5-4F93-809A-1245E82E228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c2c617e-24a6-44a9-8392-f24b81679de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357E397-F2DB-4F09-BE27-8CD0CFCFC2D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DF7ECD3-0C3D-4045-BF97-805CEFD5DAFA}">
  <ds:schemaRefs>
    <ds:schemaRef ds:uri="http://purl.org/dc/terms/"/>
    <ds:schemaRef ds:uri="http://schemas.microsoft.com/office/2006/metadata/properties"/>
    <ds:schemaRef ds:uri="http://www.w3.org/XML/1998/namespace"/>
    <ds:schemaRef ds:uri="http://purl.org/dc/dcmitype/"/>
    <ds:schemaRef ds:uri="http://schemas.microsoft.com/office/2006/documentManagement/types"/>
    <ds:schemaRef ds:uri="7c2c617e-24a6-44a9-8392-f24b81679de4"/>
    <ds:schemaRef ds:uri="http://schemas.microsoft.com/office/infopath/2007/PartnerControls"/>
    <ds:schemaRef ds:uri="http://schemas.openxmlformats.org/package/2006/metadata/core-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TM10001115[[fn=Parcel]]</Template>
  <TotalTime>142</TotalTime>
  <Words>410</Words>
  <Application>Microsoft Office PowerPoint</Application>
  <PresentationFormat>Widescreen</PresentationFormat>
  <Paragraphs>42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Comic Sans MS</vt:lpstr>
      <vt:lpstr>Gill Sans MT</vt:lpstr>
      <vt:lpstr>Parcel</vt:lpstr>
      <vt:lpstr>Mé Fein</vt:lpstr>
      <vt:lpstr>Cén aois thú?</vt:lpstr>
      <vt:lpstr>PowerPoint Presentation</vt:lpstr>
      <vt:lpstr>Cén rang ina bhfuil tú?</vt:lpstr>
      <vt:lpstr>PowerPoint Presentation</vt:lpstr>
      <vt:lpstr>Cén sort duine thú?</vt:lpstr>
      <vt:lpstr>Cén sort duine thú? (what kind of person are you?)</vt:lpstr>
      <vt:lpstr>Cé mhéad duine atá i do theaghlach?</vt:lpstr>
      <vt:lpstr>PowerPoint Presentation</vt:lpstr>
      <vt:lpstr>Cad ba mhaith leat a dhéanamh lá éigin?</vt:lpstr>
      <vt:lpstr>Cad ba mhaith leat a dhéanamh lá éigin? (what would you like to do one day?)</vt:lpstr>
      <vt:lpstr>Cad is beile traidisiunta Éireannach ann?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Mé Fein</dc:title>
  <dc:creator>Darragh Sewell</dc:creator>
  <cp:lastModifiedBy>Darragh Sewell</cp:lastModifiedBy>
  <cp:revision>6</cp:revision>
  <dcterms:created xsi:type="dcterms:W3CDTF">2020-05-09T11:18:15Z</dcterms:created>
  <dcterms:modified xsi:type="dcterms:W3CDTF">2020-05-09T13:40:25Z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0x010100FC7C19AC8625D043BF8ACCDE84767D21</vt:lpwstr>
  </property>
</Properties>
</file>